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993300"/>
    <a:srgbClr val="FF3300"/>
    <a:srgbClr val="FCFEA0"/>
    <a:srgbClr val="D0D5C9"/>
    <a:srgbClr val="C9D4D5"/>
    <a:srgbClr val="DAC4D7"/>
    <a:srgbClr val="D3CF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7133" autoAdjust="0"/>
  </p:normalViewPr>
  <p:slideViewPr>
    <p:cSldViewPr>
      <p:cViewPr varScale="1">
        <p:scale>
          <a:sx n="113" d="100"/>
          <a:sy n="113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BFE84-30BD-4284-8183-AA0325F3D47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549B6-BE19-47BF-A43C-ED2299668DA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8F5FE-9FC9-4F7E-87DB-E0EE879CE51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BDB72-4706-48C2-8766-0D3519B0BAD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F4737-C1A6-4C94-895A-444DC66979E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15EC0-36D8-47DF-B1C3-FE12F95F6A6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15B1C-2E30-49E1-A208-2704662568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E6DDA-BF33-4FE1-A85D-C9DC21C80F4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F8F65-16D3-4D41-8197-CB2E5C71C48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586CA-712B-43A0-8A20-C5205F3F2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86126-8CDA-42B1-A7C9-F72C2D6E42A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</a:defRPr>
            </a:lvl1pPr>
          </a:lstStyle>
          <a:p>
            <a:fld id="{96CD9A32-66FA-432B-8A92-510F0F54A1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1" r:id="rId2"/>
    <p:sldLayoutId id="2147483729" r:id="rId3"/>
    <p:sldLayoutId id="2147483722" r:id="rId4"/>
    <p:sldLayoutId id="2147483723" r:id="rId5"/>
    <p:sldLayoutId id="2147483724" r:id="rId6"/>
    <p:sldLayoutId id="2147483730" r:id="rId7"/>
    <p:sldLayoutId id="2147483725" r:id="rId8"/>
    <p:sldLayoutId id="2147483731" r:id="rId9"/>
    <p:sldLayoutId id="2147483726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ynkarowa@yandex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500063" y="250031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993300"/>
                </a:solidFill>
              </a:rPr>
              <a:t>ОТРАСЛЕВАЯ ЛАБОРАТОРИЯ</a:t>
            </a:r>
            <a:br>
              <a:rPr lang="ru-RU" sz="2800" dirty="0" smtClean="0">
                <a:solidFill>
                  <a:srgbClr val="993300"/>
                </a:solidFill>
              </a:rPr>
            </a:br>
            <a:r>
              <a:rPr lang="ru-RU" sz="2800" dirty="0" smtClean="0">
                <a:solidFill>
                  <a:srgbClr val="993300"/>
                </a:solidFill>
              </a:rPr>
              <a:t>ЛАКОКРАСОЧНЫХ МАТЕРИАЛОВ</a:t>
            </a:r>
            <a:br>
              <a:rPr lang="ru-RU" sz="2800" dirty="0" smtClean="0">
                <a:solidFill>
                  <a:srgbClr val="993300"/>
                </a:solidFill>
              </a:rPr>
            </a:br>
            <a:r>
              <a:rPr lang="ru-RU" sz="2800" dirty="0" smtClean="0">
                <a:solidFill>
                  <a:srgbClr val="993300"/>
                </a:solidFill>
              </a:rPr>
              <a:t>ИОНХ НАН БЕЛАРУСИ</a:t>
            </a:r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3857625" y="4429125"/>
            <a:ext cx="4643438" cy="785813"/>
          </a:xfrm>
        </p:spPr>
        <p:txBody>
          <a:bodyPr>
            <a:normAutofit fontScale="92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</a:rPr>
              <a:t>Заведующий лабораторией, </a:t>
            </a:r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</a:rPr>
              <a:t>канд. </a:t>
            </a:r>
            <a:r>
              <a:rPr lang="ru-RU" sz="1500" b="1" dirty="0" err="1" smtClean="0">
                <a:solidFill>
                  <a:schemeClr val="accent6">
                    <a:lumMod val="50000"/>
                  </a:schemeClr>
                </a:solidFill>
              </a:rPr>
              <a:t>техн</a:t>
            </a: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</a:rPr>
              <a:t>. наук    </a:t>
            </a:r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</a:rPr>
              <a:t>Шинкарева Елена Владимировна</a:t>
            </a:r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400" dirty="0" smtClean="0"/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400" dirty="0" smtClean="0"/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400" dirty="0" smtClean="0"/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400" dirty="0" smtClean="0"/>
          </a:p>
        </p:txBody>
      </p:sp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5786438" y="5786438"/>
            <a:ext cx="3071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 b="1">
                <a:solidFill>
                  <a:srgbClr val="002060"/>
                </a:solidFill>
              </a:rPr>
              <a:t>г. Минск, Сурганова, 9/1</a:t>
            </a:r>
          </a:p>
          <a:p>
            <a:pPr eaLnBrk="1" hangingPunct="1"/>
            <a:r>
              <a:rPr lang="ru-RU" altLang="ru-RU" sz="1200" b="1">
                <a:solidFill>
                  <a:srgbClr val="002060"/>
                </a:solidFill>
              </a:rPr>
              <a:t>Тел. (017)284-27-34</a:t>
            </a:r>
          </a:p>
          <a:p>
            <a:pPr eaLnBrk="1" hangingPunct="1"/>
            <a:r>
              <a:rPr lang="de-DE" altLang="ru-RU" sz="1200" b="1">
                <a:solidFill>
                  <a:srgbClr val="3333CC"/>
                </a:solidFill>
                <a:hlinkClick r:id="rId2"/>
              </a:rPr>
              <a:t>shynkarowa@yandex.ru</a:t>
            </a:r>
            <a:endParaRPr lang="ru-RU" altLang="ru-RU" sz="1200" b="1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ttps://kirpich-om.ru/Otdelka/images/Gidroizoljacija_sten_iz_kirpi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84926">
            <a:off x="7097713" y="919163"/>
            <a:ext cx="1576387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7615237" cy="796925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РАЗРАБОТКИ ОТРАСЛЕВОЙ ЛАБОРАТОРИИ ЛАКОКРАСОЧНЫХ МАТЕРИАЛОВ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813" y="1071563"/>
            <a:ext cx="62150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СИЛИКАТНАЯ ВОДООТТАЛКИВАЮЩАЯ КРАСКА </a:t>
            </a:r>
          </a:p>
          <a:p>
            <a:pPr algn="ctr"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С «ЭФФЕКТОМ ЛОТОСА»</a:t>
            </a:r>
          </a:p>
        </p:txBody>
      </p:sp>
      <p:sp>
        <p:nvSpPr>
          <p:cNvPr id="15366" name="Прямоугольник 8"/>
          <p:cNvSpPr>
            <a:spLocks noChangeArrowheads="1"/>
          </p:cNvSpPr>
          <p:nvPr/>
        </p:nvSpPr>
        <p:spPr bwMode="auto">
          <a:xfrm>
            <a:off x="4643438" y="6429375"/>
            <a:ext cx="40719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Изготовитель:  УП «</a:t>
            </a:r>
            <a:r>
              <a:rPr lang="ru-RU" sz="1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БелУниверсалПродукт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7" name="Рисунок 6" descr="F:\МЕЖОТРАСЛЕВАЯ ЛАБОРАТОРИЯ\ПРЕЗЕНТАЦИЯ ОЛЛКМ\IMG_20200207_163930.jpg"/>
          <p:cNvPicPr/>
          <p:nvPr/>
        </p:nvPicPr>
        <p:blipFill>
          <a:blip r:embed="rId3" cstate="print"/>
          <a:srcRect l="19882" t="3632" r="19348" b="17735"/>
          <a:stretch>
            <a:fillRect/>
          </a:stretch>
        </p:blipFill>
        <p:spPr bwMode="auto">
          <a:xfrm>
            <a:off x="1571625" y="2928938"/>
            <a:ext cx="1876425" cy="1785937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5367" name="Прямоугольник 10"/>
          <p:cNvSpPr>
            <a:spLocks noChangeArrowheads="1"/>
          </p:cNvSpPr>
          <p:nvPr/>
        </p:nvSpPr>
        <p:spPr bwMode="auto">
          <a:xfrm>
            <a:off x="571500" y="1857375"/>
            <a:ext cx="3214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 b="1"/>
              <a:t>для наружной и внутренней окраски бетонных блоков, известковой и цементно-известковой штукатурки, силикатного кирпича, деревянных поверхностей, шифера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500" y="1500188"/>
            <a:ext cx="15906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Назначение</a:t>
            </a:r>
            <a:r>
              <a:rPr lang="ru-RU" dirty="0"/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29063" y="1714500"/>
            <a:ext cx="43545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Технико-экономические показатели 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643313" y="2071688"/>
          <a:ext cx="5067300" cy="4257878"/>
        </p:xfrm>
        <a:graphic>
          <a:graphicData uri="http://schemas.openxmlformats.org/drawingml/2006/table">
            <a:tbl>
              <a:tblPr/>
              <a:tblGrid>
                <a:gridCol w="289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08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6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21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Норма</a:t>
                      </a:r>
                      <a:endParaRPr lang="ru-RU" sz="1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1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Краска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Массовая доля нелетучих веществ, %, не менее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  <a:endParaRPr lang="ru-RU" sz="1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Степень </a:t>
                      </a:r>
                      <a:r>
                        <a:rPr lang="ru-RU" sz="1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перетира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мкм, не более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  <a:endParaRPr lang="ru-RU" sz="1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21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Покрытие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Укрывистость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г/м</a:t>
                      </a:r>
                      <a:r>
                        <a:rPr lang="ru-RU" sz="1200" b="1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– не более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210</a:t>
                      </a:r>
                      <a:endParaRPr lang="ru-RU" sz="1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4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Время высыхания до степени 3 при температуре (20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2)°С, ч, не более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Период силикатизации, ч, не более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30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Условная светостойкость (изменение коэффициента, диффузного отражения), %, не более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Адгезия к основанию, МПа, не менее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</a:t>
                      </a:r>
                      <a:endParaRPr lang="ru-RU" sz="1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0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Коэффициент </a:t>
                      </a:r>
                      <a:r>
                        <a:rPr lang="ru-RU" sz="1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паропроницаемости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мг/м.ч.Па, не менее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0,013</a:t>
                      </a:r>
                      <a:endParaRPr lang="ru-RU" sz="1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4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Стойкость покрытия к статическому воздействию воды при температуре (20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2)°С, ч, не менее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0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1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Морозостойкость, циклы, не менее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17" name="Рисунок 16" descr="F:\МЕЖОТРАСЛЕВАЯ ЛАБОРАТОРИЯ\ПРЕЗЕНТАЦИЯ ОЛЛКМ\IMG_20200207_163956.jpg"/>
          <p:cNvPicPr/>
          <p:nvPr/>
        </p:nvPicPr>
        <p:blipFill>
          <a:blip r:embed="rId4" cstate="print"/>
          <a:srcRect l="21646" t="8120" r="19655" b="12523"/>
          <a:stretch>
            <a:fillRect/>
          </a:stretch>
        </p:blipFill>
        <p:spPr bwMode="auto">
          <a:xfrm>
            <a:off x="214313" y="4572000"/>
            <a:ext cx="1852612" cy="1941513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785813" y="142875"/>
            <a:ext cx="7658100" cy="785813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ОБОРУДОВАНИЕ ОТРАСЛЕВОЙ ЛАБОРАТОРИИ ЛАКОКРАСОЧНЫХ МАТЕРИАЛОВ</a:t>
            </a:r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285750" y="3214688"/>
            <a:ext cx="2643188" cy="46196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b="1"/>
              <a:t>Спектрофотометр для контроля цвета покрытий </a:t>
            </a:r>
            <a:r>
              <a:rPr lang="en-US" altLang="ru-RU" sz="1200" b="1"/>
              <a:t>X</a:t>
            </a:r>
            <a:r>
              <a:rPr lang="ru-RU" altLang="ru-RU" sz="1200" b="1"/>
              <a:t>-</a:t>
            </a:r>
            <a:r>
              <a:rPr lang="en-US" altLang="ru-RU" sz="1200" b="1"/>
              <a:t>Rite SP</a:t>
            </a:r>
            <a:r>
              <a:rPr lang="ru-RU" altLang="ru-RU" sz="1200" b="1"/>
              <a:t>-62</a:t>
            </a:r>
          </a:p>
        </p:txBody>
      </p:sp>
      <p:pic>
        <p:nvPicPr>
          <p:cNvPr id="5" name="Рисунок 4" descr="E:\DCIM\Camera\IMG_20200205_151816.jpg"/>
          <p:cNvPicPr/>
          <p:nvPr/>
        </p:nvPicPr>
        <p:blipFill>
          <a:blip r:embed="rId2" cstate="print"/>
          <a:srcRect t="19471"/>
          <a:stretch>
            <a:fillRect/>
          </a:stretch>
        </p:blipFill>
        <p:spPr bwMode="auto">
          <a:xfrm>
            <a:off x="714375" y="1071563"/>
            <a:ext cx="1857375" cy="2000250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3429000" y="3143250"/>
            <a:ext cx="2571750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b="1"/>
              <a:t>Адгезиметр гидравлический </a:t>
            </a:r>
            <a:r>
              <a:rPr lang="en-US" altLang="ru-RU" sz="1200" b="1"/>
              <a:t>Elcometer 1940 PAT</a:t>
            </a:r>
            <a:endParaRPr lang="ru-RU" altLang="ru-RU" sz="1200" b="1"/>
          </a:p>
        </p:txBody>
      </p:sp>
      <p:pic>
        <p:nvPicPr>
          <p:cNvPr id="7" name="Рисунок 6" descr="E:\DCIM\Camera\IMG_20200205_151957.jpg"/>
          <p:cNvPicPr/>
          <p:nvPr/>
        </p:nvPicPr>
        <p:blipFill>
          <a:blip r:embed="rId3" cstate="print"/>
          <a:srcRect l="2565" t="28384" r="3795" b="19899"/>
          <a:stretch>
            <a:fillRect/>
          </a:stretch>
        </p:blipFill>
        <p:spPr bwMode="auto">
          <a:xfrm>
            <a:off x="3429000" y="1071563"/>
            <a:ext cx="2522538" cy="2000250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643688" y="3143250"/>
            <a:ext cx="1714500" cy="461963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1200" b="1" dirty="0" err="1">
                <a:latin typeface="+mn-lt"/>
                <a:ea typeface="Calibri" pitchFamily="34" charset="0"/>
                <a:cs typeface="Times New Roman" pitchFamily="18" charset="0"/>
              </a:rPr>
              <a:t>Блескомер</a:t>
            </a:r>
            <a:r>
              <a:rPr lang="ru-RU" sz="1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200" b="1" dirty="0">
                <a:latin typeface="+mn-lt"/>
                <a:ea typeface="Calibri" pitchFamily="34" charset="0"/>
                <a:cs typeface="Times New Roman" pitchFamily="18" charset="0"/>
              </a:rPr>
              <a:t>AG-4446 micro</a:t>
            </a:r>
            <a:endParaRPr lang="en-US" sz="1200" b="1" dirty="0">
              <a:latin typeface="+mn-lt"/>
            </a:endParaRPr>
          </a:p>
        </p:txBody>
      </p:sp>
      <p:pic>
        <p:nvPicPr>
          <p:cNvPr id="9" name="Рисунок 8" descr="E:\DCIM\Camera\IMG_20200205_152130.jpg"/>
          <p:cNvPicPr/>
          <p:nvPr/>
        </p:nvPicPr>
        <p:blipFill>
          <a:blip r:embed="rId4" cstate="print"/>
          <a:srcRect l="3528" t="41947" r="7803" b="17067"/>
          <a:stretch>
            <a:fillRect/>
          </a:stretch>
        </p:blipFill>
        <p:spPr bwMode="auto">
          <a:xfrm>
            <a:off x="6286500" y="1071563"/>
            <a:ext cx="2571750" cy="1928812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57250" y="6429375"/>
            <a:ext cx="1704975" cy="276225"/>
          </a:xfrm>
          <a:prstGeom prst="rect">
            <a:avLst/>
          </a:prstGeom>
          <a:ln w="19050">
            <a:solidFill>
              <a:schemeClr val="accent5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200" b="1" dirty="0"/>
              <a:t>Газовый пикнометр</a:t>
            </a:r>
          </a:p>
        </p:txBody>
      </p:sp>
      <p:pic>
        <p:nvPicPr>
          <p:cNvPr id="12" name="Рисунок 11" descr="E:\DCIM\Camera\IMG_20200205_152236.jpg"/>
          <p:cNvPicPr/>
          <p:nvPr/>
        </p:nvPicPr>
        <p:blipFill>
          <a:blip r:embed="rId5" cstate="print"/>
          <a:srcRect r="13095" b="4688"/>
          <a:stretch>
            <a:fillRect/>
          </a:stretch>
        </p:blipFill>
        <p:spPr bwMode="auto">
          <a:xfrm>
            <a:off x="857250" y="3786188"/>
            <a:ext cx="1519238" cy="2500312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429000" y="6072188"/>
            <a:ext cx="2428875" cy="646112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1200" b="1" dirty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Испытательная панель</a:t>
            </a:r>
            <a:endParaRPr lang="ru-RU" sz="1200" b="1" dirty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en-US" sz="1200" b="1" dirty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SCRATCHMARKER 427</a:t>
            </a:r>
            <a:r>
              <a:rPr lang="ru-RU" sz="1200" b="1" dirty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sz="1200" b="1" dirty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для надрезов</a:t>
            </a:r>
            <a:endParaRPr lang="ru-RU" sz="1200" b="1" dirty="0">
              <a:latin typeface="Arial" panose="020B0604020202020204" pitchFamily="34" charset="0"/>
            </a:endParaRPr>
          </a:p>
        </p:txBody>
      </p:sp>
      <p:pic>
        <p:nvPicPr>
          <p:cNvPr id="14" name="Рисунок 13" descr="E:\DCIM\Camera\IMG_20200205_152328.jpg"/>
          <p:cNvPicPr/>
          <p:nvPr/>
        </p:nvPicPr>
        <p:blipFill>
          <a:blip r:embed="rId6" cstate="print"/>
          <a:srcRect t="14904" r="14057" b="8774"/>
          <a:stretch>
            <a:fillRect/>
          </a:stretch>
        </p:blipFill>
        <p:spPr bwMode="auto">
          <a:xfrm>
            <a:off x="3857625" y="3714750"/>
            <a:ext cx="1676400" cy="2286000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429375" y="6143625"/>
            <a:ext cx="2357438" cy="461963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be-BY" sz="1200" b="1" dirty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Прибор для измерения твердости</a:t>
            </a:r>
            <a:endParaRPr lang="be-BY" b="1" dirty="0">
              <a:latin typeface="Arial" panose="020B0604020202020204" pitchFamily="34" charset="0"/>
            </a:endParaRPr>
          </a:p>
        </p:txBody>
      </p:sp>
      <p:pic>
        <p:nvPicPr>
          <p:cNvPr id="18" name="Рисунок 17" descr="E:\DCIM\Camera\IMG_20200205_152710.jpg"/>
          <p:cNvPicPr/>
          <p:nvPr/>
        </p:nvPicPr>
        <p:blipFill>
          <a:blip r:embed="rId7" cstate="print"/>
          <a:srcRect t="841" r="5559"/>
          <a:stretch>
            <a:fillRect/>
          </a:stretch>
        </p:blipFill>
        <p:spPr bwMode="auto">
          <a:xfrm>
            <a:off x="6786563" y="3643313"/>
            <a:ext cx="1643062" cy="2428875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7615237" cy="796925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ОБОРУДОВАНИЕ ОТРАСЛЕВОЙ ЛАБОРАТОРИИ ЛАКОКРАСОЧНЫХ МАТЕРИАЛОВ</a:t>
            </a:r>
          </a:p>
        </p:txBody>
      </p:sp>
      <p:pic>
        <p:nvPicPr>
          <p:cNvPr id="4" name="Рисунок 3" descr="E:\DCIM\Camera\IMG_20200205_152431.jpg"/>
          <p:cNvPicPr/>
          <p:nvPr/>
        </p:nvPicPr>
        <p:blipFill>
          <a:blip r:embed="rId2" cstate="print"/>
          <a:srcRect l="11224" r="23517" b="3606"/>
          <a:stretch>
            <a:fillRect/>
          </a:stretch>
        </p:blipFill>
        <p:spPr bwMode="auto">
          <a:xfrm>
            <a:off x="357188" y="1285875"/>
            <a:ext cx="2286000" cy="4429125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5" y="5929313"/>
            <a:ext cx="2714625" cy="461962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be-BY" sz="1200" b="1" dirty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Прибор для измерения эластичности</a:t>
            </a:r>
            <a:endParaRPr lang="be-BY" b="1" dirty="0">
              <a:latin typeface="Arial" panose="020B0604020202020204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143250" y="5837238"/>
            <a:ext cx="2928938" cy="646112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be-BY" sz="1200" b="1">
                <a:ea typeface="Calibri" pitchFamily="34" charset="0"/>
                <a:cs typeface="Arial" charset="0"/>
              </a:rPr>
              <a:t>Прибор </a:t>
            </a:r>
          </a:p>
          <a:p>
            <a:pPr algn="ctr" eaLnBrk="1" hangingPunct="1">
              <a:defRPr/>
            </a:pPr>
            <a:r>
              <a:rPr lang="be-BY" sz="1200" b="1">
                <a:ea typeface="Calibri" pitchFamily="34" charset="0"/>
                <a:cs typeface="Arial" charset="0"/>
              </a:rPr>
              <a:t>для определения прочности</a:t>
            </a:r>
            <a:endParaRPr lang="ru-RU" sz="900" b="1">
              <a:ea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be-BY" sz="1200" b="1">
                <a:ea typeface="Calibri" pitchFamily="34" charset="0"/>
                <a:cs typeface="Arial" charset="0"/>
              </a:rPr>
              <a:t>пленок при ударе Константа У-2М</a:t>
            </a:r>
            <a:endParaRPr lang="be-BY" b="1">
              <a:ea typeface="Calibri" pitchFamily="34" charset="0"/>
              <a:cs typeface="Arial" charset="0"/>
            </a:endParaRPr>
          </a:p>
        </p:txBody>
      </p:sp>
      <p:pic>
        <p:nvPicPr>
          <p:cNvPr id="7" name="Рисунок 6" descr="E:\DCIM\Camera\IMG_20200205_152526.jpg"/>
          <p:cNvPicPr/>
          <p:nvPr/>
        </p:nvPicPr>
        <p:blipFill>
          <a:blip r:embed="rId3" cstate="print"/>
          <a:srcRect l="17317" t="2764" r="40994"/>
          <a:stretch>
            <a:fillRect/>
          </a:stretch>
        </p:blipFill>
        <p:spPr bwMode="auto">
          <a:xfrm>
            <a:off x="3571875" y="1285875"/>
            <a:ext cx="1928813" cy="4429125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7000875" y="5929313"/>
            <a:ext cx="1143000" cy="276225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1200" b="1" dirty="0" err="1">
                <a:ea typeface="Calibri" pitchFamily="34" charset="0"/>
                <a:cs typeface="Arial" charset="0"/>
              </a:rPr>
              <a:t>Везерометр</a:t>
            </a:r>
            <a:endParaRPr lang="ru-RU" b="1" dirty="0">
              <a:ea typeface="Calibri" pitchFamily="34" charset="0"/>
              <a:cs typeface="Arial" charset="0"/>
            </a:endParaRPr>
          </a:p>
        </p:txBody>
      </p:sp>
      <p:pic>
        <p:nvPicPr>
          <p:cNvPr id="8" name="Рисунок 7" descr="E:\DCIM\Camera\IMG_20200205_1533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1285875"/>
            <a:ext cx="2979738" cy="4429125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14375" y="142875"/>
            <a:ext cx="7658100" cy="78581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0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ОБОРУДОВАНИЕ ОТРАСЛЕВОЙ ЛАБОРАТОРИИ ЛАКОКРАСОЧНЫХ МАТЕРИАЛОВ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00188" y="5429250"/>
            <a:ext cx="1928812" cy="461963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Климатическая камера </a:t>
            </a:r>
            <a:endParaRPr lang="ru-RU" sz="1200" b="1" dirty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b="1" dirty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СМ-70/100-120твх</a:t>
            </a:r>
            <a:endParaRPr lang="ru-RU" sz="1200" b="1" dirty="0">
              <a:latin typeface="Arial" panose="020B0604020202020204" pitchFamily="34" charset="0"/>
            </a:endParaRPr>
          </a:p>
        </p:txBody>
      </p:sp>
      <p:pic>
        <p:nvPicPr>
          <p:cNvPr id="9220" name="Рисунок 8" descr="E:\DCIM\Camera\IMG_20200205_153612.jpg"/>
          <p:cNvPicPr>
            <a:picLocks noChangeAspect="1" noChangeArrowheads="1"/>
          </p:cNvPicPr>
          <p:nvPr/>
        </p:nvPicPr>
        <p:blipFill>
          <a:blip r:embed="rId2" cstate="print"/>
          <a:srcRect t="3488" b="3552"/>
          <a:stretch>
            <a:fillRect/>
          </a:stretch>
        </p:blipFill>
        <p:spPr bwMode="auto">
          <a:xfrm>
            <a:off x="1143000" y="1357313"/>
            <a:ext cx="2714625" cy="385762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221" name="Рисунок 9" descr="E:\DCIM\Camera\IMG_20200205_153931.jpg"/>
          <p:cNvPicPr>
            <a:picLocks noChangeAspect="1" noChangeArrowheads="1"/>
          </p:cNvPicPr>
          <p:nvPr/>
        </p:nvPicPr>
        <p:blipFill>
          <a:blip r:embed="rId3" cstate="print"/>
          <a:srcRect l="6894" t="11185" r="15445" b="4274"/>
          <a:stretch>
            <a:fillRect/>
          </a:stretch>
        </p:blipFill>
        <p:spPr bwMode="auto">
          <a:xfrm>
            <a:off x="5429250" y="1285875"/>
            <a:ext cx="2571750" cy="3929063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715000" y="5357813"/>
            <a:ext cx="2214563" cy="461962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Прибор для определения </a:t>
            </a:r>
            <a:endParaRPr lang="ru-RU" sz="1200" b="1" dirty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b="1" dirty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времени гелеобразования</a:t>
            </a:r>
            <a:endParaRPr lang="ru-RU" sz="1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14375" y="142875"/>
            <a:ext cx="7658100" cy="78581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0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ОБОРУДОВАНИЕ ОТРАСЛЕВОЙ ЛАБОРАТОРИИ ЛАКОКРАСОЧНЫХ МАТЕРИАЛОВ</a:t>
            </a:r>
          </a:p>
        </p:txBody>
      </p:sp>
      <p:pic>
        <p:nvPicPr>
          <p:cNvPr id="5" name="Рисунок 4" descr="E:\DCIM\Camera\IMG_20200205_153505.jpg"/>
          <p:cNvPicPr/>
          <p:nvPr/>
        </p:nvPicPr>
        <p:blipFill>
          <a:blip r:embed="rId2" cstate="print"/>
          <a:srcRect t="19245" b="29995"/>
          <a:stretch>
            <a:fillRect/>
          </a:stretch>
        </p:blipFill>
        <p:spPr bwMode="auto">
          <a:xfrm>
            <a:off x="214313" y="1643063"/>
            <a:ext cx="4286250" cy="2928937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4375" y="4786313"/>
            <a:ext cx="2643188" cy="646112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Камера для испытаний</a:t>
            </a:r>
            <a:endParaRPr lang="ru-RU" sz="1200" b="1" dirty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b="1" dirty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на коррозионную стойкость</a:t>
            </a:r>
            <a:endParaRPr lang="ru-RU" sz="1200" b="1" dirty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b="1" dirty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Q</a:t>
            </a:r>
            <a:r>
              <a:rPr lang="ru-RU" sz="1200" b="1" dirty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lang="en-US" sz="1200" b="1" dirty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FOG</a:t>
            </a:r>
            <a:endParaRPr lang="en-US" sz="1200" b="1" dirty="0">
              <a:latin typeface="Arial" panose="020B0604020202020204" pitchFamily="34" charset="0"/>
            </a:endParaRPr>
          </a:p>
        </p:txBody>
      </p:sp>
      <p:pic>
        <p:nvPicPr>
          <p:cNvPr id="7" name="Рисунок 6" descr="H:\IMG_20200210_111411 - копия (2).jpg"/>
          <p:cNvPicPr/>
          <p:nvPr/>
        </p:nvPicPr>
        <p:blipFill>
          <a:blip r:embed="rId3" cstate="print"/>
          <a:srcRect l="5699" r="17618"/>
          <a:stretch>
            <a:fillRect/>
          </a:stretch>
        </p:blipFill>
        <p:spPr bwMode="auto">
          <a:xfrm>
            <a:off x="5214938" y="1071563"/>
            <a:ext cx="2714625" cy="3643312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072063" y="4857750"/>
            <a:ext cx="3071812" cy="646113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Микроскоп Альтами МВ0670</a:t>
            </a:r>
            <a:endParaRPr lang="ru-RU" sz="800" b="1" dirty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b="1" dirty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для определения краевого угла смачивания</a:t>
            </a:r>
            <a:endParaRPr lang="ru-RU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7615237" cy="796925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РАЗРАБОТКИ ОТРАСЛЕВОЙ ЛАБОРАТОРИИ ЛАКОКРАСОЧНЫХ МАТЕРИАЛОВ</a:t>
            </a:r>
          </a:p>
        </p:txBody>
      </p:sp>
      <p:pic>
        <p:nvPicPr>
          <p:cNvPr id="7" name="Рисунок 6" descr="F:\ГНТП КРАСКА САДОВАЯ\РЕКЛАМА\Краска.jpg"/>
          <p:cNvPicPr/>
          <p:nvPr/>
        </p:nvPicPr>
        <p:blipFill>
          <a:blip r:embed="rId2" cstate="print"/>
          <a:srcRect t="61905" r="74746" b="9864"/>
          <a:stretch>
            <a:fillRect/>
          </a:stretch>
        </p:blipFill>
        <p:spPr bwMode="auto">
          <a:xfrm>
            <a:off x="428625" y="3857625"/>
            <a:ext cx="1500188" cy="237172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F:\ГНТП КРАСКА САДОВАЯ\РЕКЛАМА\Краска.jpg"/>
          <p:cNvPicPr/>
          <p:nvPr/>
        </p:nvPicPr>
        <p:blipFill>
          <a:blip r:embed="rId2" cstate="print"/>
          <a:srcRect l="73597" t="61905" b="9864"/>
          <a:stretch>
            <a:fillRect/>
          </a:stretch>
        </p:blipFill>
        <p:spPr bwMode="auto">
          <a:xfrm>
            <a:off x="5143500" y="3857625"/>
            <a:ext cx="1500188" cy="237172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F:\ГНТП КРАСКА САДОВАЯ\РЕКЛАМА\Краска.jpg"/>
          <p:cNvPicPr/>
          <p:nvPr/>
        </p:nvPicPr>
        <p:blipFill>
          <a:blip r:embed="rId2" cstate="print"/>
          <a:srcRect l="33832" t="19388" r="3955" b="60658"/>
          <a:stretch>
            <a:fillRect/>
          </a:stretch>
        </p:blipFill>
        <p:spPr bwMode="auto">
          <a:xfrm>
            <a:off x="571500" y="1714500"/>
            <a:ext cx="3695700" cy="1676400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 descr="F:\ГНТП КРАСКА САДОВАЯ\РЕКЛАМА\Краска.jpg"/>
          <p:cNvPicPr/>
          <p:nvPr/>
        </p:nvPicPr>
        <p:blipFill>
          <a:blip r:embed="rId2" cstate="print"/>
          <a:srcRect l="4009" t="40816" r="33779" b="38889"/>
          <a:stretch>
            <a:fillRect/>
          </a:stretch>
        </p:blipFill>
        <p:spPr bwMode="auto">
          <a:xfrm>
            <a:off x="4572000" y="1714500"/>
            <a:ext cx="3695700" cy="170497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4" name="Рисунок 13" descr="F:\ГНТП КРАСКА САДОВАЯ\РЕКЛАМА\Краска.jpg"/>
          <p:cNvPicPr/>
          <p:nvPr/>
        </p:nvPicPr>
        <p:blipFill>
          <a:blip r:embed="rId2" cstate="print"/>
          <a:srcRect l="25013" t="61451" r="25441" b="13265"/>
          <a:stretch>
            <a:fillRect/>
          </a:stretch>
        </p:blipFill>
        <p:spPr bwMode="auto">
          <a:xfrm>
            <a:off x="2071688" y="3929063"/>
            <a:ext cx="2943225" cy="212407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14500" y="1168400"/>
            <a:ext cx="6286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be-BY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ФАРБА САДОВАЯ ВОДНА-ДЫСПЕРСІЙНАЯ </a:t>
            </a:r>
            <a:r>
              <a:rPr lang="be-BY" b="1" i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 pitchFamily="34" charset="0"/>
                <a:cs typeface="Arial" pitchFamily="34" charset="0"/>
              </a:rPr>
              <a:t>“</a:t>
            </a:r>
            <a:r>
              <a:rPr lang="be-BY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ЭКАСІЛ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74" name="Прямоугольник 15"/>
          <p:cNvSpPr>
            <a:spLocks noChangeArrowheads="1"/>
          </p:cNvSpPr>
          <p:nvPr/>
        </p:nvSpPr>
        <p:spPr bwMode="auto">
          <a:xfrm>
            <a:off x="4929188" y="6286500"/>
            <a:ext cx="3857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Изготовитель:  УП «</a:t>
            </a:r>
            <a:r>
              <a:rPr lang="ru-RU" sz="1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БелУниверсалПродукт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»</a:t>
            </a:r>
          </a:p>
        </p:txBody>
      </p:sp>
      <p:pic>
        <p:nvPicPr>
          <p:cNvPr id="2" name="Picture 12" descr="https://images.by.prom.st/133141072_w640_h640_kraska-sadovaya-ekosil.jpg"/>
          <p:cNvPicPr>
            <a:picLocks noChangeAspect="1" noChangeArrowheads="1"/>
          </p:cNvPicPr>
          <p:nvPr/>
        </p:nvPicPr>
        <p:blipFill>
          <a:blip r:embed="rId3" cstate="print"/>
          <a:srcRect t="9471" b="6644"/>
          <a:stretch>
            <a:fillRect/>
          </a:stretch>
        </p:blipFill>
        <p:spPr bwMode="auto">
          <a:xfrm>
            <a:off x="6715125" y="4143375"/>
            <a:ext cx="21288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7615237" cy="796925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РАЗРАБОТКИ ОТРАСЛЕВОЙ ЛАБОРАТОРИИ ЛАКОКРАСОЧНЫХ МАТЕРИАЛОВ</a:t>
            </a:r>
          </a:p>
        </p:txBody>
      </p:sp>
      <p:pic>
        <p:nvPicPr>
          <p:cNvPr id="12291" name="Рисунок 4" descr="F:\МЕЖОТРАСЛЕВАЯ ЛАБОРАТОРИЯ\ПРЕЗЕНТАЦИЯ ОЛЛКМ\WP_20200128_09_23_51_Pro.jpg"/>
          <p:cNvPicPr>
            <a:picLocks noChangeAspect="1" noChangeArrowheads="1"/>
          </p:cNvPicPr>
          <p:nvPr/>
        </p:nvPicPr>
        <p:blipFill>
          <a:blip r:embed="rId2" cstate="print"/>
          <a:srcRect l="5893" t="42543" r="8714" b="12262"/>
          <a:stretch>
            <a:fillRect/>
          </a:stretch>
        </p:blipFill>
        <p:spPr bwMode="auto">
          <a:xfrm>
            <a:off x="571500" y="4572000"/>
            <a:ext cx="2016125" cy="1903413"/>
          </a:xfrm>
          <a:prstGeom prst="rect">
            <a:avLst/>
          </a:prstGeom>
          <a:noFill/>
          <a:ln w="19050">
            <a:solidFill>
              <a:srgbClr val="674D26"/>
            </a:solidFill>
            <a:miter lim="800000"/>
            <a:headEnd/>
            <a:tailEnd/>
          </a:ln>
        </p:spPr>
      </p:pic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1500188" y="1214438"/>
            <a:ext cx="6286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e-BY" altLang="ru-RU" b="1" i="1">
                <a:solidFill>
                  <a:srgbClr val="14425D"/>
                </a:solidFill>
                <a:ea typeface="Calibri" pitchFamily="34" charset="0"/>
                <a:cs typeface="Arial" charset="0"/>
              </a:rPr>
              <a:t>ФАРБА САДОВАЯ ВОДНА-ДЫСПЕРСІЙНАЯ “ЭКАСІЛ</a:t>
            </a:r>
            <a:r>
              <a:rPr lang="ru-RU" altLang="ru-RU" b="1" i="1">
                <a:solidFill>
                  <a:srgbClr val="14425D"/>
                </a:solidFill>
                <a:ea typeface="Calibri" pitchFamily="34" charset="0"/>
                <a:cs typeface="Arial" charset="0"/>
              </a:rPr>
              <a:t>»</a:t>
            </a:r>
          </a:p>
          <a:p>
            <a:pPr algn="ctr"/>
            <a:r>
              <a:rPr lang="be-BY" altLang="ru-RU" b="1" i="1">
                <a:solidFill>
                  <a:srgbClr val="14425D"/>
                </a:solidFill>
                <a:ea typeface="Calibri" pitchFamily="34" charset="0"/>
                <a:cs typeface="Arial" charset="0"/>
              </a:rPr>
              <a:t>“ВЯСЁЛКА”</a:t>
            </a:r>
            <a:endParaRPr lang="ru-RU" altLang="ru-RU" b="1" i="1">
              <a:solidFill>
                <a:srgbClr val="14425D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2293" name="Прямоугольник 6"/>
          <p:cNvSpPr>
            <a:spLocks noChangeArrowheads="1"/>
          </p:cNvSpPr>
          <p:nvPr/>
        </p:nvSpPr>
        <p:spPr bwMode="auto">
          <a:xfrm>
            <a:off x="4929188" y="6143625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Изготовитель:  УП «</a:t>
            </a:r>
            <a:r>
              <a:rPr lang="ru-RU" sz="1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БелУниверсалПродукт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2294" name="Picture 7" descr="Краска садовая водно-дисперсионная цветная «Вясёлка» 500гр"/>
          <p:cNvPicPr>
            <a:picLocks noChangeAspect="1" noChangeArrowheads="1"/>
          </p:cNvPicPr>
          <p:nvPr/>
        </p:nvPicPr>
        <p:blipFill>
          <a:blip r:embed="rId3" cstate="print"/>
          <a:srcRect t="12500" b="10001"/>
          <a:stretch>
            <a:fillRect/>
          </a:stretch>
        </p:blipFill>
        <p:spPr bwMode="auto">
          <a:xfrm>
            <a:off x="6286500" y="4286250"/>
            <a:ext cx="21209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38" y="1928813"/>
            <a:ext cx="7929562" cy="24622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Повышает иммунную систему дерева, стимулирует ростовые процессы древесных культур, залечивает повреждения коры. Защищает кору дерева от возвратных заморозков, солнечных ожогов, повреждений грызунами, препятствует поступлению в трещины коры возбудителей болезней, в том числе бактериального и обыкновенного черного рака.</a:t>
            </a:r>
            <a:b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Краска образует паропроницаемое «дышащее» покрытие, придает дереву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</a:rPr>
              <a:t>водо-отталкивающие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 свойства «эффект лотоса».</a:t>
            </a:r>
            <a:b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Удержание краски на молодом дереве не менее 1 года, на плодоносящем - 2 года. </a:t>
            </a:r>
          </a:p>
          <a:p>
            <a:pPr eaLnBrk="1" hangingPunct="1">
              <a:defRPr/>
            </a:pP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Краска имеет широкую цветовую гамму пастельных тонов: светло-зелёный, светло-жёлтый, светло-розовый, светло-синий, светло-фиолетовый. </a:t>
            </a:r>
          </a:p>
        </p:txBody>
      </p:sp>
      <p:sp>
        <p:nvSpPr>
          <p:cNvPr id="12296" name="Прямоугольник 7"/>
          <p:cNvSpPr>
            <a:spLocks noChangeArrowheads="1"/>
          </p:cNvSpPr>
          <p:nvPr/>
        </p:nvSpPr>
        <p:spPr bwMode="auto">
          <a:xfrm>
            <a:off x="3071813" y="4572000"/>
            <a:ext cx="2786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>
                <a:solidFill>
                  <a:srgbClr val="3333CC"/>
                </a:solidFill>
              </a:rPr>
              <a:t>Ваш сад засияет всеми цветами радуги</a:t>
            </a:r>
            <a:endParaRPr lang="ru-RU" altLang="ru-RU" sz="140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7615237" cy="796925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РАЗРАБОТКИ ОТРАСЛЕВОЙ ЛАБОРАТОРИИ ЛАКОКРАСОЧНЫХ МАТЕРИАЛОВ</a:t>
            </a:r>
          </a:p>
        </p:txBody>
      </p:sp>
      <p:pic>
        <p:nvPicPr>
          <p:cNvPr id="13315" name="Рисунок 5" descr="F:\ГНТП 2016-17  Пропитка\РЕКЛАМА\Пропитка.jpg"/>
          <p:cNvPicPr>
            <a:picLocks noChangeAspect="1" noChangeArrowheads="1"/>
          </p:cNvPicPr>
          <p:nvPr/>
        </p:nvPicPr>
        <p:blipFill>
          <a:blip r:embed="rId2" cstate="print"/>
          <a:srcRect l="2084" t="20181" r="42436" b="65759"/>
          <a:stretch>
            <a:fillRect/>
          </a:stretch>
        </p:blipFill>
        <p:spPr bwMode="auto">
          <a:xfrm>
            <a:off x="714375" y="1785938"/>
            <a:ext cx="32956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6" descr="F:\ГНТП 2016-17  Пропитка\РЕКЛАМА\Пропитка.jpg"/>
          <p:cNvPicPr>
            <a:picLocks noChangeAspect="1" noChangeArrowheads="1"/>
          </p:cNvPicPr>
          <p:nvPr/>
        </p:nvPicPr>
        <p:blipFill>
          <a:blip r:embed="rId2" cstate="print"/>
          <a:srcRect l="36076" t="33900" r="2991" b="42290"/>
          <a:stretch>
            <a:fillRect/>
          </a:stretch>
        </p:blipFill>
        <p:spPr bwMode="auto">
          <a:xfrm>
            <a:off x="4500563" y="1857375"/>
            <a:ext cx="3619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7" descr="F:\ГНТП 2016-17  Пропитка\РЕКЛАМА\Пропитка.jpg"/>
          <p:cNvPicPr>
            <a:picLocks noChangeAspect="1" noChangeArrowheads="1"/>
          </p:cNvPicPr>
          <p:nvPr/>
        </p:nvPicPr>
        <p:blipFill>
          <a:blip r:embed="rId2" cstate="print"/>
          <a:srcRect l="4008" t="57370" r="5716" b="22449"/>
          <a:stretch>
            <a:fillRect/>
          </a:stretch>
        </p:blipFill>
        <p:spPr bwMode="auto">
          <a:xfrm>
            <a:off x="3143250" y="4000500"/>
            <a:ext cx="53657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00125" y="1143000"/>
            <a:ext cx="7215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be-BY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НАСЫЧЭННЕ ДЛЯ ДРЭВА НА ВОДНАЙ АСНОВЕ </a:t>
            </a:r>
          </a:p>
          <a:p>
            <a:pPr algn="ctr">
              <a:defRPr/>
            </a:pPr>
            <a:r>
              <a:rPr lang="be-BY" b="1" i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 pitchFamily="34" charset="0"/>
                <a:cs typeface="Arial" pitchFamily="34" charset="0"/>
              </a:rPr>
              <a:t>“</a:t>
            </a:r>
            <a:r>
              <a:rPr lang="be-BY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ДОБРАЯ НАВІНА</a:t>
            </a:r>
            <a:r>
              <a:rPr lang="be-BY" b="1" i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 pitchFamily="34" charset="0"/>
                <a:cs typeface="Arial" pitchFamily="34" charset="0"/>
              </a:rPr>
              <a:t>”</a:t>
            </a:r>
            <a:endParaRPr lang="be-BY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3319" name="Рисунок 9" descr="F:\МЕЖОТРАСЛЕВАЯ ЛАБОРАТОРИЯ\ПРЕЗЕНТАЦИЯ ОЛЛКМ\WP_20200128_09_23_41_Pro.jpg"/>
          <p:cNvPicPr>
            <a:picLocks noChangeAspect="1" noChangeArrowheads="1"/>
          </p:cNvPicPr>
          <p:nvPr/>
        </p:nvPicPr>
        <p:blipFill>
          <a:blip r:embed="rId3" cstate="print"/>
          <a:srcRect l="18372" t="22887" r="18858" b="14925"/>
          <a:stretch>
            <a:fillRect/>
          </a:stretch>
        </p:blipFill>
        <p:spPr bwMode="auto">
          <a:xfrm>
            <a:off x="827088" y="3068638"/>
            <a:ext cx="1739900" cy="3071812"/>
          </a:xfrm>
          <a:prstGeom prst="rect">
            <a:avLst/>
          </a:prstGeom>
          <a:noFill/>
          <a:ln w="19050">
            <a:solidFill>
              <a:srgbClr val="674D26"/>
            </a:solidFill>
            <a:miter lim="800000"/>
            <a:headEnd/>
            <a:tailEnd/>
          </a:ln>
        </p:spPr>
      </p:pic>
      <p:sp>
        <p:nvSpPr>
          <p:cNvPr id="13320" name="Прямоугольник 10"/>
          <p:cNvSpPr>
            <a:spLocks noChangeArrowheads="1"/>
          </p:cNvSpPr>
          <p:nvPr/>
        </p:nvSpPr>
        <p:spPr bwMode="auto">
          <a:xfrm>
            <a:off x="4143375" y="6072188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Изготовитель:  УП «</a:t>
            </a:r>
            <a:r>
              <a:rPr lang="ru-RU" sz="1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БелУниверсалПродукт</a:t>
            </a:r>
            <a:r>
              <a:rPr lang="ru-RU" sz="1200" b="1" dirty="0">
                <a:solidFill>
                  <a:srgbClr val="009900"/>
                </a:solidFill>
                <a:latin typeface="Garamond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7615237" cy="796925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РАЗРАБОТКИ ОТРАСЛЕВОЙ ЛАБОРАТОРИИ ЛАКОКРАСОЧНЫХ МАТЕРИАЛОВ</a:t>
            </a: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000125" y="1247775"/>
            <a:ext cx="7000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ПРОТИВОРАКОВАЯ САДОВАЯ ЗАМАЗКА ДЛЯ ДЕРЕВЬЕВ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" y="1928813"/>
            <a:ext cx="3071812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200" dirty="0"/>
              <a:t>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для лечения ран деревьев, вызванных возбудителями бактериального и европейского рака плодовых деревьев, солнечными ожогами, действием низких температур (возвратные заморозки), а также нарушением целостности покровных тканей при прививке и обрезке.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4375" y="1571625"/>
            <a:ext cx="14493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Назначение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57688" y="1571625"/>
            <a:ext cx="40147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Технико-экономические показатели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00500" y="2071688"/>
            <a:ext cx="4714875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экологически безопасная</a:t>
            </a:r>
            <a:r>
              <a:rPr lang="ru-RU" sz="1200" b="1" i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;</a:t>
            </a:r>
          </a:p>
          <a:p>
            <a:pPr eaLnBrk="1" hangingPunct="1">
              <a:buFontTx/>
              <a:buChar char="-"/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биологическая эффективность против возбудителей  раковых заболеваний – </a:t>
            </a:r>
            <a:r>
              <a:rPr lang="ru-RU" sz="1200" b="1" i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не менее 60%;</a:t>
            </a:r>
          </a:p>
          <a:p>
            <a:pPr eaLnBrk="1" hangingPunct="1">
              <a:buFontTx/>
              <a:buChar char="-"/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не растекается под действием солнечных лучей и высоких температур воздуха (более 27</a:t>
            </a:r>
            <a:r>
              <a:rPr lang="ru-RU" sz="1200" b="1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С);</a:t>
            </a:r>
          </a:p>
          <a:p>
            <a:pPr eaLnBrk="1" hangingPunct="1">
              <a:buFontTx/>
              <a:buChar char="-"/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образует прочную поверхностную пленку, под которой древесина имеет светлый здоровый цвет;</a:t>
            </a:r>
          </a:p>
          <a:p>
            <a:pPr eaLnBrk="1" hangingPunct="1">
              <a:buFontTx/>
              <a:buChar char="-"/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не смывается атмосферными осадками; </a:t>
            </a:r>
          </a:p>
          <a:p>
            <a:pPr eaLnBrk="1" hangingPunct="1">
              <a:buFontTx/>
              <a:buChar char="-"/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удержание на ране дерева без растрескивания  и  стекания - 24 месяца;</a:t>
            </a:r>
            <a:endParaRPr lang="ru-RU" sz="1200" b="1" i="1" u="sng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обладает </a:t>
            </a:r>
            <a:r>
              <a:rPr lang="ru-RU" sz="1200" b="1" i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светоотражающим эффектом</a:t>
            </a:r>
            <a:r>
              <a:rPr lang="ru-RU" sz="12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что обеспечивает поддержание на поверхности раны оптимального температурного режима необходимого для интенсивного </a:t>
            </a:r>
            <a:r>
              <a:rPr lang="ru-RU" sz="1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каллюсообразования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и ускоренного зарастания ран;</a:t>
            </a:r>
          </a:p>
          <a:p>
            <a:pPr eaLnBrk="1" hangingPunct="1">
              <a:buFontTx/>
              <a:buChar char="-"/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стойкость к воздействию климатических факторов (умеренно-континентальный и субтропический климат) - </a:t>
            </a:r>
            <a:r>
              <a:rPr lang="ru-RU" sz="1200" b="1" i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не менее 15 циклов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;</a:t>
            </a:r>
          </a:p>
          <a:p>
            <a:pPr eaLnBrk="1" hangingPunct="1">
              <a:buFontTx/>
              <a:buChar char="-"/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морозостойкость покрытия - </a:t>
            </a:r>
            <a:r>
              <a:rPr lang="ru-RU" sz="1200" b="1" i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не менее 50 циклов;</a:t>
            </a:r>
          </a:p>
          <a:p>
            <a:pPr eaLnBrk="1" hangingPunct="1">
              <a:buFontTx/>
              <a:buChar char="-"/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условия нанесения – </a:t>
            </a:r>
            <a:r>
              <a:rPr lang="ru-RU" sz="1200" b="1" i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без подогрева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endParaRPr lang="ru-RU" sz="1200" b="1" i="1" u="sng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3786188"/>
            <a:ext cx="928687" cy="128587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3786188"/>
            <a:ext cx="928688" cy="128587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346" name="Прямоугольник 15"/>
          <p:cNvSpPr>
            <a:spLocks noChangeArrowheads="1"/>
          </p:cNvSpPr>
          <p:nvPr/>
        </p:nvSpPr>
        <p:spPr bwMode="auto">
          <a:xfrm>
            <a:off x="4857750" y="6143625"/>
            <a:ext cx="3786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Изготовитель:  УП «</a:t>
            </a:r>
            <a:r>
              <a:rPr lang="ru-RU" sz="1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БелУниверсалПродукт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»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393</TotalTime>
  <Words>563</Words>
  <Application>Microsoft Office PowerPoint</Application>
  <PresentationFormat>Экран (4:3)</PresentationFormat>
  <Paragraphs>108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Verdana</vt:lpstr>
      <vt:lpstr>Wingdings 2</vt:lpstr>
      <vt:lpstr>Calibri</vt:lpstr>
      <vt:lpstr>Times New Roman</vt:lpstr>
      <vt:lpstr>Garamond</vt:lpstr>
      <vt:lpstr>Symbol</vt:lpstr>
      <vt:lpstr>Аспект</vt:lpstr>
      <vt:lpstr>ОТРАСЛЕВАЯ ЛАБОРАТОРИЯ ЛАКОКРАСОЧНЫХ МАТЕРИАЛОВ ИОНХ НАН БЕЛАРУСИ</vt:lpstr>
      <vt:lpstr>ОБОРУДОВАНИЕ ОТРАСЛЕВОЙ ЛАБОРАТОРИИ ЛАКОКРАСОЧНЫХ МАТЕРИАЛОВ</vt:lpstr>
      <vt:lpstr>ОБОРУДОВАНИЕ ОТРАСЛЕВОЙ ЛАБОРАТОРИИ ЛАКОКРАСОЧНЫХ МАТЕРИАЛОВ</vt:lpstr>
      <vt:lpstr>Слайд 4</vt:lpstr>
      <vt:lpstr>Слайд 5</vt:lpstr>
      <vt:lpstr>РАЗРАБОТКИ ОТРАСЛЕВОЙ ЛАБОРАТОРИИ ЛАКОКРАСОЧНЫХ МАТЕРИАЛОВ</vt:lpstr>
      <vt:lpstr>РАЗРАБОТКИ ОТРАСЛЕВОЙ ЛАБОРАТОРИИ ЛАКОКРАСОЧНЫХ МАТЕРИАЛОВ</vt:lpstr>
      <vt:lpstr>РАЗРАБОТКИ ОТРАСЛЕВОЙ ЛАБОРАТОРИИ ЛАКОКРАСОЧНЫХ МАТЕРИАЛОВ</vt:lpstr>
      <vt:lpstr>РАЗРАБОТКИ ОТРАСЛЕВОЙ ЛАБОРАТОРИИ ЛАКОКРАСОЧНЫХ МАТЕРИАЛОВ</vt:lpstr>
      <vt:lpstr>РАЗРАБОТКИ ОТРАСЛЕВОЙ ЛАБОРАТОРИИ ЛАКОКРАСОЧНЫХ МАТЕРИАЛОВ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ГНПО «Химические продукты и технологии»  ГНУ «Институт общей и неорганической химии Национальной академии наук Беларуси»</dc:title>
  <dc:creator>User</dc:creator>
  <cp:lastModifiedBy>Пользователь</cp:lastModifiedBy>
  <cp:revision>145</cp:revision>
  <dcterms:created xsi:type="dcterms:W3CDTF">2009-04-29T12:48:53Z</dcterms:created>
  <dcterms:modified xsi:type="dcterms:W3CDTF">2020-02-26T08:00:23Z</dcterms:modified>
</cp:coreProperties>
</file>